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5400675"/>
  <p:notesSz cx="9866313" cy="6735763"/>
  <p:embeddedFontLst>
    <p:embeddedFont>
      <p:font typeface="Aptos Narrow" panose="020B0004020202020204" pitchFamily="34" charset="0"/>
      <p:regular r:id="rId4"/>
      <p:bold r:id="rId5"/>
      <p:italic r:id="rId6"/>
      <p:boldItalic r:id="rId7"/>
    </p:embeddedFont>
    <p:embeddedFont>
      <p:font typeface="PTSans-Bold" panose="020B0604020202020204" charset="-52"/>
      <p:bold r:id="rId8"/>
    </p:embeddedFont>
  </p:embeddedFontLst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16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4574" cy="338571"/>
          </a:xfrm>
          <a:prstGeom prst="rect">
            <a:avLst/>
          </a:prstGeom>
        </p:spPr>
        <p:txBody>
          <a:bodyPr vert="horz" lIns="117098" tIns="58549" rIns="117098" bIns="58549" rtlCol="0"/>
          <a:lstStyle>
            <a:lvl1pPr algn="l">
              <a:defRPr sz="15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597" y="0"/>
            <a:ext cx="4276646" cy="338571"/>
          </a:xfrm>
          <a:prstGeom prst="rect">
            <a:avLst/>
          </a:prstGeom>
        </p:spPr>
        <p:txBody>
          <a:bodyPr vert="horz" lIns="117098" tIns="58549" rIns="117098" bIns="58549" rtlCol="0"/>
          <a:lstStyle>
            <a:lvl1pPr algn="r">
              <a:defRPr sz="1500"/>
            </a:lvl1pPr>
          </a:lstStyle>
          <a:p>
            <a:fld id="{CC2135C7-F704-475D-B70B-A8164CB2A949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41375"/>
            <a:ext cx="31829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7098" tIns="58549" rIns="117098" bIns="5854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5803" y="3241166"/>
            <a:ext cx="7894707" cy="2653122"/>
          </a:xfrm>
          <a:prstGeom prst="rect">
            <a:avLst/>
          </a:prstGeom>
        </p:spPr>
        <p:txBody>
          <a:bodyPr vert="horz" lIns="117098" tIns="58549" rIns="117098" bIns="5854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397194"/>
            <a:ext cx="4274574" cy="338569"/>
          </a:xfrm>
          <a:prstGeom prst="rect">
            <a:avLst/>
          </a:prstGeom>
        </p:spPr>
        <p:txBody>
          <a:bodyPr vert="horz" lIns="117098" tIns="58549" rIns="117098" bIns="58549" rtlCol="0" anchor="b"/>
          <a:lstStyle>
            <a:lvl1pPr algn="l">
              <a:defRPr sz="15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597" y="6397194"/>
            <a:ext cx="4276646" cy="338569"/>
          </a:xfrm>
          <a:prstGeom prst="rect">
            <a:avLst/>
          </a:prstGeom>
        </p:spPr>
        <p:txBody>
          <a:bodyPr vert="horz" lIns="117098" tIns="58549" rIns="117098" bIns="58549" rtlCol="0" anchor="b"/>
          <a:lstStyle>
            <a:lvl1pPr algn="r">
              <a:defRPr sz="1500"/>
            </a:lvl1pPr>
          </a:lstStyle>
          <a:p>
            <a:fld id="{95ECE4C0-FC40-44E0-A919-7D0D3BAE9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53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CE4C0-FC40-44E0-A919-7D0D3BAE96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56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m.convert-me.com/ru/convert/area/m2.html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BA79AAC9-7957-8E4A-DB50-CC8494AAA1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0" y="2620296"/>
            <a:ext cx="1476243" cy="1476243"/>
          </a:xfrm>
          <a:prstGeom prst="rect">
            <a:avLst/>
          </a:prstGeom>
        </p:spPr>
      </p:pic>
      <p:sp>
        <p:nvSpPr>
          <p:cNvPr id="100" name="Freeform 100">
            <a:hlinkClick r:id="rId4"/>
          </p:cNvPr>
          <p:cNvSpPr/>
          <p:nvPr/>
        </p:nvSpPr>
        <p:spPr>
          <a:xfrm flipV="1">
            <a:off x="0" y="1"/>
            <a:ext cx="7562850" cy="5400675"/>
          </a:xfrm>
          <a:custGeom>
            <a:avLst/>
            <a:gdLst/>
            <a:ahLst/>
            <a:cxnLst/>
            <a:rect l="0" t="0" r="0" b="0"/>
            <a:pathLst>
              <a:path w="10083800" h="7200900">
                <a:moveTo>
                  <a:pt x="0" y="7200900"/>
                </a:moveTo>
                <a:lnTo>
                  <a:pt x="10083800" y="7200900"/>
                </a:lnTo>
                <a:lnTo>
                  <a:pt x="10083800" y="0"/>
                </a:lnTo>
                <a:lnTo>
                  <a:pt x="0" y="0"/>
                </a:lnTo>
                <a:lnTo>
                  <a:pt x="0" y="72009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Freeform 101">
            <a:hlinkClick r:id="rId4"/>
          </p:cNvPr>
          <p:cNvSpPr/>
          <p:nvPr/>
        </p:nvSpPr>
        <p:spPr>
          <a:xfrm flipV="1">
            <a:off x="-47937" y="-17825"/>
            <a:ext cx="7585711" cy="5513696"/>
          </a:xfrm>
          <a:custGeom>
            <a:avLst/>
            <a:gdLst/>
            <a:ahLst/>
            <a:cxnLst/>
            <a:rect l="0" t="0" r="0" b="0"/>
            <a:pathLst>
              <a:path w="10083800" h="7200900">
                <a:moveTo>
                  <a:pt x="0" y="7200900"/>
                </a:moveTo>
                <a:lnTo>
                  <a:pt x="10083800" y="7200900"/>
                </a:lnTo>
                <a:lnTo>
                  <a:pt x="10083800" y="0"/>
                </a:lnTo>
                <a:lnTo>
                  <a:pt x="0" y="0"/>
                </a:lnTo>
                <a:lnTo>
                  <a:pt x="0" y="72009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102" name="Picture 10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46500" y="1"/>
            <a:ext cx="46637" cy="5400674"/>
          </a:xfrm>
          <a:prstGeom prst="rect">
            <a:avLst/>
          </a:prstGeom>
          <a:noFill/>
        </p:spPr>
      </p:pic>
      <p:pic>
        <p:nvPicPr>
          <p:cNvPr id="103" name="Picture 10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38684" y="1"/>
            <a:ext cx="24165" cy="5338802"/>
          </a:xfrm>
          <a:prstGeom prst="rect">
            <a:avLst/>
          </a:prstGeom>
          <a:noFill/>
        </p:spPr>
      </p:pic>
      <p:pic>
        <p:nvPicPr>
          <p:cNvPr id="106" name="Picture 106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3763" y="4017444"/>
            <a:ext cx="34926" cy="1383231"/>
          </a:xfrm>
          <a:prstGeom prst="rect">
            <a:avLst/>
          </a:prstGeom>
          <a:noFill/>
        </p:spPr>
      </p:pic>
      <p:pic>
        <p:nvPicPr>
          <p:cNvPr id="107" name="Picture 107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477" y="1855527"/>
            <a:ext cx="333416" cy="295311"/>
          </a:xfrm>
          <a:prstGeom prst="rect">
            <a:avLst/>
          </a:prstGeom>
          <a:noFill/>
        </p:spPr>
      </p:pic>
      <p:pic>
        <p:nvPicPr>
          <p:cNvPr id="108" name="Picture 108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477" y="768258"/>
            <a:ext cx="333416" cy="342942"/>
          </a:xfrm>
          <a:prstGeom prst="rect">
            <a:avLst/>
          </a:prstGeom>
          <a:noFill/>
        </p:spPr>
      </p:pic>
      <p:sp>
        <p:nvSpPr>
          <p:cNvPr id="109" name="Freeform 109"/>
          <p:cNvSpPr/>
          <p:nvPr/>
        </p:nvSpPr>
        <p:spPr>
          <a:xfrm rot="10800000">
            <a:off x="1483900" y="3100849"/>
            <a:ext cx="1272109" cy="644045"/>
          </a:xfrm>
          <a:custGeom>
            <a:avLst/>
            <a:gdLst/>
            <a:ahLst/>
            <a:cxnLst/>
            <a:rect l="0" t="0" r="0" b="0"/>
            <a:pathLst>
              <a:path w="2680842" h="2046349">
                <a:moveTo>
                  <a:pt x="2126361" y="360298"/>
                </a:moveTo>
                <a:cubicBezTo>
                  <a:pt x="1931162" y="333501"/>
                  <a:pt x="1746250" y="324484"/>
                  <a:pt x="1560576" y="327025"/>
                </a:cubicBezTo>
                <a:cubicBezTo>
                  <a:pt x="1241551" y="331470"/>
                  <a:pt x="930910" y="382778"/>
                  <a:pt x="630047" y="490728"/>
                </a:cubicBezTo>
                <a:cubicBezTo>
                  <a:pt x="499491" y="537591"/>
                  <a:pt x="378206" y="600075"/>
                  <a:pt x="270764" y="689102"/>
                </a:cubicBezTo>
                <a:cubicBezTo>
                  <a:pt x="139827" y="797559"/>
                  <a:pt x="56642" y="935228"/>
                  <a:pt x="15621" y="1099184"/>
                </a:cubicBezTo>
                <a:cubicBezTo>
                  <a:pt x="0" y="1161795"/>
                  <a:pt x="7111" y="1224153"/>
                  <a:pt x="25273" y="1285493"/>
                </a:cubicBezTo>
                <a:cubicBezTo>
                  <a:pt x="47244" y="1359661"/>
                  <a:pt x="85470" y="1425320"/>
                  <a:pt x="133477" y="1485264"/>
                </a:cubicBezTo>
                <a:cubicBezTo>
                  <a:pt x="232537" y="1608835"/>
                  <a:pt x="357124" y="1701291"/>
                  <a:pt x="494537" y="1776729"/>
                </a:cubicBezTo>
                <a:cubicBezTo>
                  <a:pt x="723137" y="1902078"/>
                  <a:pt x="968882" y="1980310"/>
                  <a:pt x="1222629" y="2035174"/>
                </a:cubicBezTo>
                <a:cubicBezTo>
                  <a:pt x="1274318" y="2046349"/>
                  <a:pt x="1287018" y="2036063"/>
                  <a:pt x="1292860" y="1982342"/>
                </a:cubicBezTo>
                <a:cubicBezTo>
                  <a:pt x="1293621" y="1975865"/>
                  <a:pt x="1294765" y="1969261"/>
                  <a:pt x="1294637" y="1962784"/>
                </a:cubicBezTo>
                <a:cubicBezTo>
                  <a:pt x="1292224" y="1871471"/>
                  <a:pt x="1291462" y="1873249"/>
                  <a:pt x="1204468" y="1839848"/>
                </a:cubicBezTo>
                <a:cubicBezTo>
                  <a:pt x="1060704" y="1784603"/>
                  <a:pt x="916432" y="1730501"/>
                  <a:pt x="775335" y="1669033"/>
                </a:cubicBezTo>
                <a:cubicBezTo>
                  <a:pt x="641476" y="1610740"/>
                  <a:pt x="516128" y="1535683"/>
                  <a:pt x="400430" y="1446021"/>
                </a:cubicBezTo>
                <a:cubicBezTo>
                  <a:pt x="324103" y="1386839"/>
                  <a:pt x="255778" y="1319529"/>
                  <a:pt x="203199" y="1237741"/>
                </a:cubicBezTo>
                <a:cubicBezTo>
                  <a:pt x="160146" y="1170939"/>
                  <a:pt x="134492" y="1098803"/>
                  <a:pt x="135635" y="1017904"/>
                </a:cubicBezTo>
                <a:cubicBezTo>
                  <a:pt x="136270" y="973962"/>
                  <a:pt x="150875" y="937767"/>
                  <a:pt x="181736" y="906906"/>
                </a:cubicBezTo>
                <a:cubicBezTo>
                  <a:pt x="239648" y="848613"/>
                  <a:pt x="307721" y="804925"/>
                  <a:pt x="380110" y="767587"/>
                </a:cubicBezTo>
                <a:cubicBezTo>
                  <a:pt x="533272" y="688466"/>
                  <a:pt x="697357" y="642746"/>
                  <a:pt x="866140" y="612648"/>
                </a:cubicBezTo>
                <a:cubicBezTo>
                  <a:pt x="1111504" y="568959"/>
                  <a:pt x="1359408" y="560070"/>
                  <a:pt x="1608073" y="556386"/>
                </a:cubicBezTo>
                <a:cubicBezTo>
                  <a:pt x="1794255" y="553720"/>
                  <a:pt x="1977898" y="577850"/>
                  <a:pt x="2162555" y="593851"/>
                </a:cubicBezTo>
                <a:cubicBezTo>
                  <a:pt x="2170429" y="594486"/>
                  <a:pt x="2178049" y="597915"/>
                  <a:pt x="2193543" y="602106"/>
                </a:cubicBezTo>
                <a:cubicBezTo>
                  <a:pt x="2176145" y="611250"/>
                  <a:pt x="2165349" y="617220"/>
                  <a:pt x="2154173" y="622681"/>
                </a:cubicBezTo>
                <a:cubicBezTo>
                  <a:pt x="2090038" y="653542"/>
                  <a:pt x="2026030" y="685038"/>
                  <a:pt x="1961260" y="714628"/>
                </a:cubicBezTo>
                <a:cubicBezTo>
                  <a:pt x="1937003" y="725678"/>
                  <a:pt x="1924176" y="744728"/>
                  <a:pt x="1923160" y="768095"/>
                </a:cubicBezTo>
                <a:cubicBezTo>
                  <a:pt x="1921509" y="805434"/>
                  <a:pt x="1918588" y="844423"/>
                  <a:pt x="1945385" y="880871"/>
                </a:cubicBezTo>
                <a:cubicBezTo>
                  <a:pt x="1963419" y="876299"/>
                  <a:pt x="1983104" y="873505"/>
                  <a:pt x="2001138" y="866266"/>
                </a:cubicBezTo>
                <a:cubicBezTo>
                  <a:pt x="2196083" y="788923"/>
                  <a:pt x="2400426" y="744600"/>
                  <a:pt x="2604261" y="700277"/>
                </a:cubicBezTo>
                <a:cubicBezTo>
                  <a:pt x="2660395" y="688085"/>
                  <a:pt x="2680842" y="661542"/>
                  <a:pt x="2670429" y="602360"/>
                </a:cubicBezTo>
                <a:cubicBezTo>
                  <a:pt x="2663824" y="565276"/>
                  <a:pt x="2660649" y="527557"/>
                  <a:pt x="2652649" y="490854"/>
                </a:cubicBezTo>
                <a:cubicBezTo>
                  <a:pt x="2644902" y="455929"/>
                  <a:pt x="2621407" y="433196"/>
                  <a:pt x="2586355" y="423925"/>
                </a:cubicBezTo>
                <a:cubicBezTo>
                  <a:pt x="2565527" y="418337"/>
                  <a:pt x="2544699" y="412876"/>
                  <a:pt x="2523490" y="408813"/>
                </a:cubicBezTo>
                <a:cubicBezTo>
                  <a:pt x="2417445" y="388620"/>
                  <a:pt x="2328291" y="336423"/>
                  <a:pt x="2250567" y="263906"/>
                </a:cubicBezTo>
                <a:cubicBezTo>
                  <a:pt x="2173859" y="192404"/>
                  <a:pt x="2106040" y="113410"/>
                  <a:pt x="2052574" y="22732"/>
                </a:cubicBezTo>
                <a:cubicBezTo>
                  <a:pt x="2048637" y="16001"/>
                  <a:pt x="2042795" y="10286"/>
                  <a:pt x="2034667" y="0"/>
                </a:cubicBezTo>
                <a:cubicBezTo>
                  <a:pt x="1990217" y="86360"/>
                  <a:pt x="1998852" y="166116"/>
                  <a:pt x="2044192" y="242951"/>
                </a:cubicBezTo>
                <a:cubicBezTo>
                  <a:pt x="2066417" y="280542"/>
                  <a:pt x="2094483" y="315086"/>
                  <a:pt x="2126361" y="360298"/>
                </a:cubicBezTo>
                <a:close/>
                <a:moveTo>
                  <a:pt x="1685798" y="2039111"/>
                </a:moveTo>
              </a:path>
            </a:pathLst>
          </a:custGeom>
          <a:solidFill>
            <a:srgbClr val="000000">
              <a:alpha val="100000"/>
            </a:srgbClr>
          </a:solidFill>
          <a:ln w="323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6" name="Picture 116"/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951" y="2235402"/>
            <a:ext cx="352469" cy="323890"/>
          </a:xfrm>
          <a:prstGeom prst="rect">
            <a:avLst/>
          </a:prstGeom>
          <a:noFill/>
        </p:spPr>
      </p:pic>
      <p:pic>
        <p:nvPicPr>
          <p:cNvPr id="118" name="Picture 118"/>
          <p:cNvPicPr>
            <a:picLocks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3164" y="201816"/>
            <a:ext cx="754462" cy="829913"/>
          </a:xfrm>
          <a:prstGeom prst="rect">
            <a:avLst/>
          </a:prstGeom>
          <a:noFill/>
        </p:spPr>
      </p:pic>
      <p:sp>
        <p:nvSpPr>
          <p:cNvPr id="119" name="Freeform 119"/>
          <p:cNvSpPr/>
          <p:nvPr/>
        </p:nvSpPr>
        <p:spPr>
          <a:xfrm flipV="1">
            <a:off x="2671219" y="38154"/>
            <a:ext cx="1038350" cy="518599"/>
          </a:xfrm>
          <a:custGeom>
            <a:avLst/>
            <a:gdLst/>
            <a:ahLst/>
            <a:cxnLst/>
            <a:rect l="0" t="0" r="0" b="0"/>
            <a:pathLst>
              <a:path w="5891517" h="2946870">
                <a:moveTo>
                  <a:pt x="2934335" y="2946870"/>
                </a:moveTo>
                <a:lnTo>
                  <a:pt x="0" y="348704"/>
                </a:lnTo>
                <a:lnTo>
                  <a:pt x="309092" y="0"/>
                </a:lnTo>
                <a:lnTo>
                  <a:pt x="2946374" y="2335276"/>
                </a:lnTo>
                <a:lnTo>
                  <a:pt x="5583021" y="0"/>
                </a:lnTo>
                <a:lnTo>
                  <a:pt x="5891517" y="348704"/>
                </a:lnTo>
                <a:lnTo>
                  <a:pt x="2957817" y="2946870"/>
                </a:lnTo>
                <a:lnTo>
                  <a:pt x="2946413" y="2933666"/>
                </a:lnTo>
                <a:lnTo>
                  <a:pt x="2934409" y="2946870"/>
                </a:lnTo>
                <a:lnTo>
                  <a:pt x="2934335" y="2946870"/>
                </a:lnTo>
                <a:close/>
                <a:moveTo>
                  <a:pt x="2971799" y="6456387"/>
                </a:moveTo>
              </a:path>
            </a:pathLst>
          </a:custGeom>
          <a:solidFill>
            <a:srgbClr val="000000">
              <a:alpha val="100000"/>
            </a:srgbClr>
          </a:solidFill>
          <a:ln w="2234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Freeform 120"/>
          <p:cNvSpPr/>
          <p:nvPr/>
        </p:nvSpPr>
        <p:spPr>
          <a:xfrm flipV="1">
            <a:off x="2825863" y="103974"/>
            <a:ext cx="131100" cy="194763"/>
          </a:xfrm>
          <a:custGeom>
            <a:avLst/>
            <a:gdLst/>
            <a:ahLst/>
            <a:cxnLst/>
            <a:rect l="0" t="0" r="0" b="0"/>
            <a:pathLst>
              <a:path w="743856" h="1106716">
                <a:moveTo>
                  <a:pt x="5" y="1106716"/>
                </a:moveTo>
                <a:lnTo>
                  <a:pt x="743856" y="1106716"/>
                </a:lnTo>
                <a:lnTo>
                  <a:pt x="737375" y="666141"/>
                </a:lnTo>
                <a:lnTo>
                  <a:pt x="0" y="0"/>
                </a:lnTo>
                <a:lnTo>
                  <a:pt x="0" y="1106716"/>
                </a:lnTo>
                <a:lnTo>
                  <a:pt x="5" y="1106716"/>
                </a:lnTo>
                <a:close/>
                <a:moveTo>
                  <a:pt x="2468377" y="4990249"/>
                </a:moveTo>
              </a:path>
            </a:pathLst>
          </a:custGeom>
          <a:solidFill>
            <a:srgbClr val="000000">
              <a:alpha val="100000"/>
            </a:srgbClr>
          </a:solidFill>
          <a:ln w="2234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" name="Freeform 126"/>
          <p:cNvSpPr/>
          <p:nvPr/>
        </p:nvSpPr>
        <p:spPr>
          <a:xfrm>
            <a:off x="3760949" y="676"/>
            <a:ext cx="19050" cy="5399999"/>
          </a:xfrm>
          <a:custGeom>
            <a:avLst/>
            <a:gdLst/>
            <a:ahLst/>
            <a:cxnLst/>
            <a:rect l="0" t="0" r="0" b="0"/>
            <a:pathLst>
              <a:path w="19050" h="5399999">
                <a:moveTo>
                  <a:pt x="0" y="5399999"/>
                </a:moveTo>
                <a:lnTo>
                  <a:pt x="19050" y="5399999"/>
                </a:lnTo>
                <a:lnTo>
                  <a:pt x="19050" y="0"/>
                </a:lnTo>
                <a:lnTo>
                  <a:pt x="0" y="0"/>
                </a:lnTo>
                <a:lnTo>
                  <a:pt x="0" y="5399999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Freeform 127"/>
          <p:cNvSpPr/>
          <p:nvPr/>
        </p:nvSpPr>
        <p:spPr>
          <a:xfrm>
            <a:off x="3760949" y="676"/>
            <a:ext cx="19050" cy="5399999"/>
          </a:xfrm>
          <a:custGeom>
            <a:avLst/>
            <a:gdLst/>
            <a:ahLst/>
            <a:cxnLst/>
            <a:rect l="0" t="0" r="0" b="0"/>
            <a:pathLst>
              <a:path w="19050" h="5399999">
                <a:moveTo>
                  <a:pt x="0" y="5399999"/>
                </a:moveTo>
                <a:lnTo>
                  <a:pt x="19050" y="5399999"/>
                </a:lnTo>
                <a:lnTo>
                  <a:pt x="19050" y="0"/>
                </a:lnTo>
                <a:lnTo>
                  <a:pt x="0" y="0"/>
                </a:lnTo>
                <a:lnTo>
                  <a:pt x="0" y="5399999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8" name="Picture 128"/>
          <p:cNvPicPr>
            <a:picLocks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37775" y="-8934"/>
            <a:ext cx="25075" cy="5338846"/>
          </a:xfrm>
          <a:prstGeom prst="rect">
            <a:avLst/>
          </a:prstGeom>
          <a:noFill/>
        </p:spPr>
      </p:pic>
      <p:sp>
        <p:nvSpPr>
          <p:cNvPr id="143" name="Freeform 143"/>
          <p:cNvSpPr/>
          <p:nvPr/>
        </p:nvSpPr>
        <p:spPr>
          <a:xfrm>
            <a:off x="2670888" y="38684"/>
            <a:ext cx="1037927" cy="982139"/>
          </a:xfrm>
          <a:custGeom>
            <a:avLst/>
            <a:gdLst/>
            <a:ahLst/>
            <a:cxnLst/>
            <a:rect l="0" t="0" r="0" b="0"/>
            <a:pathLst>
              <a:path w="1037927" h="982139">
                <a:moveTo>
                  <a:pt x="0" y="982139"/>
                </a:moveTo>
                <a:lnTo>
                  <a:pt x="1037927" y="982139"/>
                </a:lnTo>
                <a:lnTo>
                  <a:pt x="1037927" y="0"/>
                </a:lnTo>
                <a:lnTo>
                  <a:pt x="0" y="0"/>
                </a:lnTo>
                <a:lnTo>
                  <a:pt x="0" y="982139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" name="Rectangle 147"/>
          <p:cNvSpPr/>
          <p:nvPr/>
        </p:nvSpPr>
        <p:spPr>
          <a:xfrm>
            <a:off x="1385614" y="2823850"/>
            <a:ext cx="2366032" cy="5539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ru-RU" b="1" i="0" spc="0" baseline="0" dirty="0">
                <a:latin typeface="Aptos Narrow" panose="020B0004020202020204" pitchFamily="34" charset="0"/>
              </a:rPr>
              <a:t>Вся информация и фото</a:t>
            </a:r>
          </a:p>
          <a:p>
            <a:pPr marL="0"/>
            <a:r>
              <a:rPr lang="ru-RU" b="1" i="0" spc="0" baseline="0" dirty="0">
                <a:latin typeface="Aptos Narrow" panose="020B0004020202020204" pitchFamily="34" charset="0"/>
              </a:rPr>
              <a:t>в </a:t>
            </a:r>
            <a:r>
              <a:rPr lang="ru-RU" b="1" i="0" spc="0" baseline="0" dirty="0" err="1">
                <a:latin typeface="Aptos Narrow" panose="020B0004020202020204" pitchFamily="34" charset="0"/>
              </a:rPr>
              <a:t>тг</a:t>
            </a:r>
            <a:endParaRPr lang="ru-RU" b="1" i="0" spc="0" baseline="0" dirty="0">
              <a:latin typeface="Aptos Narrow" panose="020B0004020202020204" pitchFamily="34" charset="0"/>
            </a:endParaRPr>
          </a:p>
        </p:txBody>
      </p:sp>
      <p:sp>
        <p:nvSpPr>
          <p:cNvPr id="158" name="Rectangle 158"/>
          <p:cNvSpPr/>
          <p:nvPr/>
        </p:nvSpPr>
        <p:spPr>
          <a:xfrm rot="-5400000">
            <a:off x="-446485" y="4448799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80</a:t>
            </a:r>
            <a:r>
              <a:rPr lang="ru-RU" sz="1188" b="1" dirty="0">
                <a:latin typeface="PTSans-Bold"/>
              </a:rPr>
              <a:t> 81</a:t>
            </a:r>
            <a:endParaRPr lang="ru-RU" sz="1188" b="1" i="0" spc="0" baseline="0" dirty="0">
              <a:latin typeface="PTSans-Bold"/>
            </a:endParaRPr>
          </a:p>
        </p:txBody>
      </p:sp>
      <p:pic>
        <p:nvPicPr>
          <p:cNvPr id="4" name="Picture 106">
            <a:extLst>
              <a:ext uri="{FF2B5EF4-FFF2-40B4-BE49-F238E27FC236}">
                <a16:creationId xmlns:a16="http://schemas.microsoft.com/office/drawing/2014/main" id="{8D4B32E9-9D71-8A8C-7634-B6E46E9A394C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80820" y="4015827"/>
            <a:ext cx="34926" cy="1383231"/>
          </a:xfrm>
          <a:prstGeom prst="rect">
            <a:avLst/>
          </a:prstGeom>
          <a:noFill/>
        </p:spPr>
      </p:pic>
      <p:sp>
        <p:nvSpPr>
          <p:cNvPr id="5" name="Rectangle 158">
            <a:extLst>
              <a:ext uri="{FF2B5EF4-FFF2-40B4-BE49-F238E27FC236}">
                <a16:creationId xmlns:a16="http://schemas.microsoft.com/office/drawing/2014/main" id="{0260BE99-3E23-1FD3-A8E6-55B821A75346}"/>
              </a:ext>
            </a:extLst>
          </p:cNvPr>
          <p:cNvSpPr/>
          <p:nvPr/>
        </p:nvSpPr>
        <p:spPr>
          <a:xfrm rot="-5400000">
            <a:off x="120572" y="4447182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80</a:t>
            </a:r>
            <a:r>
              <a:rPr lang="ru-RU" sz="1188" b="1" dirty="0">
                <a:latin typeface="PTSans-Bold"/>
              </a:rPr>
              <a:t> 81</a:t>
            </a:r>
            <a:endParaRPr lang="ru-RU" sz="1188" b="1" i="0" spc="0" baseline="0" dirty="0">
              <a:latin typeface="PTSans-Bold"/>
            </a:endParaRPr>
          </a:p>
        </p:txBody>
      </p:sp>
      <p:pic>
        <p:nvPicPr>
          <p:cNvPr id="6" name="Picture 106">
            <a:extLst>
              <a:ext uri="{FF2B5EF4-FFF2-40B4-BE49-F238E27FC236}">
                <a16:creationId xmlns:a16="http://schemas.microsoft.com/office/drawing/2014/main" id="{B811244F-CF7E-7EB3-D923-FE399374209F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57736" y="4015827"/>
            <a:ext cx="34926" cy="1383231"/>
          </a:xfrm>
          <a:prstGeom prst="rect">
            <a:avLst/>
          </a:prstGeom>
          <a:noFill/>
        </p:spPr>
      </p:pic>
      <p:sp>
        <p:nvSpPr>
          <p:cNvPr id="7" name="Rectangle 158">
            <a:extLst>
              <a:ext uri="{FF2B5EF4-FFF2-40B4-BE49-F238E27FC236}">
                <a16:creationId xmlns:a16="http://schemas.microsoft.com/office/drawing/2014/main" id="{C51E3EC2-900C-39FD-1CB1-7BC86C27A99D}"/>
              </a:ext>
            </a:extLst>
          </p:cNvPr>
          <p:cNvSpPr/>
          <p:nvPr/>
        </p:nvSpPr>
        <p:spPr>
          <a:xfrm rot="-5400000">
            <a:off x="697488" y="4447182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80</a:t>
            </a:r>
            <a:r>
              <a:rPr lang="ru-RU" sz="1188" b="1" dirty="0">
                <a:latin typeface="PTSans-Bold"/>
              </a:rPr>
              <a:t> 81</a:t>
            </a:r>
            <a:endParaRPr lang="ru-RU" sz="1188" b="1" i="0" spc="0" baseline="0" dirty="0">
              <a:latin typeface="PTSans-Bold"/>
            </a:endParaRPr>
          </a:p>
        </p:txBody>
      </p:sp>
      <p:pic>
        <p:nvPicPr>
          <p:cNvPr id="8" name="Picture 106">
            <a:extLst>
              <a:ext uri="{FF2B5EF4-FFF2-40B4-BE49-F238E27FC236}">
                <a16:creationId xmlns:a16="http://schemas.microsoft.com/office/drawing/2014/main" id="{43CFFC1E-B9C3-9D37-1B52-014A7B05CCB2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65899" y="4009186"/>
            <a:ext cx="34926" cy="1383231"/>
          </a:xfrm>
          <a:prstGeom prst="rect">
            <a:avLst/>
          </a:prstGeom>
          <a:noFill/>
        </p:spPr>
      </p:pic>
      <p:sp>
        <p:nvSpPr>
          <p:cNvPr id="9" name="Rectangle 158">
            <a:extLst>
              <a:ext uri="{FF2B5EF4-FFF2-40B4-BE49-F238E27FC236}">
                <a16:creationId xmlns:a16="http://schemas.microsoft.com/office/drawing/2014/main" id="{DD9AFC57-CF1E-CF9F-1442-E45499D42E24}"/>
              </a:ext>
            </a:extLst>
          </p:cNvPr>
          <p:cNvSpPr/>
          <p:nvPr/>
        </p:nvSpPr>
        <p:spPr>
          <a:xfrm rot="-5400000">
            <a:off x="1205651" y="4440541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80 81</a:t>
            </a:r>
          </a:p>
        </p:txBody>
      </p:sp>
      <p:pic>
        <p:nvPicPr>
          <p:cNvPr id="10" name="Picture 106">
            <a:extLst>
              <a:ext uri="{FF2B5EF4-FFF2-40B4-BE49-F238E27FC236}">
                <a16:creationId xmlns:a16="http://schemas.microsoft.com/office/drawing/2014/main" id="{5703B61A-0D65-2F4C-586B-056EBE382897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72567" y="4015586"/>
            <a:ext cx="34926" cy="1383231"/>
          </a:xfrm>
          <a:prstGeom prst="rect">
            <a:avLst/>
          </a:prstGeom>
          <a:noFill/>
        </p:spPr>
      </p:pic>
      <p:sp>
        <p:nvSpPr>
          <p:cNvPr id="11" name="Rectangle 158">
            <a:extLst>
              <a:ext uri="{FF2B5EF4-FFF2-40B4-BE49-F238E27FC236}">
                <a16:creationId xmlns:a16="http://schemas.microsoft.com/office/drawing/2014/main" id="{06502A4D-9C0E-F5FC-5036-12599389E16F}"/>
              </a:ext>
            </a:extLst>
          </p:cNvPr>
          <p:cNvSpPr/>
          <p:nvPr/>
        </p:nvSpPr>
        <p:spPr>
          <a:xfrm rot="-5400000">
            <a:off x="1712319" y="4446941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</a:t>
            </a:r>
            <a:r>
              <a:rPr lang="ru-RU" sz="1188" b="1" dirty="0">
                <a:latin typeface="PTSans-Bold"/>
              </a:rPr>
              <a:t>80 81</a:t>
            </a:r>
            <a:endParaRPr lang="ru-RU" sz="1188" b="1" i="0" spc="0" baseline="0" dirty="0">
              <a:latin typeface="PTSans-Bold"/>
            </a:endParaRPr>
          </a:p>
        </p:txBody>
      </p:sp>
      <p:pic>
        <p:nvPicPr>
          <p:cNvPr id="12" name="Picture 106">
            <a:extLst>
              <a:ext uri="{FF2B5EF4-FFF2-40B4-BE49-F238E27FC236}">
                <a16:creationId xmlns:a16="http://schemas.microsoft.com/office/drawing/2014/main" id="{FD102C22-B81C-C943-9D94-56B8C35301B5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61426" y="4009186"/>
            <a:ext cx="34926" cy="1383231"/>
          </a:xfrm>
          <a:prstGeom prst="rect">
            <a:avLst/>
          </a:prstGeom>
          <a:noFill/>
        </p:spPr>
      </p:pic>
      <p:sp>
        <p:nvSpPr>
          <p:cNvPr id="13" name="Rectangle 158">
            <a:extLst>
              <a:ext uri="{FF2B5EF4-FFF2-40B4-BE49-F238E27FC236}">
                <a16:creationId xmlns:a16="http://schemas.microsoft.com/office/drawing/2014/main" id="{979F1668-4E79-09BF-1D67-00F1EAAA8FD5}"/>
              </a:ext>
            </a:extLst>
          </p:cNvPr>
          <p:cNvSpPr/>
          <p:nvPr/>
        </p:nvSpPr>
        <p:spPr>
          <a:xfrm rot="-5400000">
            <a:off x="2201178" y="4440541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</a:t>
            </a:r>
            <a:r>
              <a:rPr lang="ru-RU" sz="1188" b="1" dirty="0">
                <a:latin typeface="PTSans-Bold"/>
              </a:rPr>
              <a:t>80 81</a:t>
            </a:r>
            <a:endParaRPr lang="ru-RU" sz="1188" b="1" i="0" spc="0" baseline="0" dirty="0">
              <a:latin typeface="PTSans-Bold"/>
            </a:endParaRPr>
          </a:p>
        </p:txBody>
      </p:sp>
      <p:pic>
        <p:nvPicPr>
          <p:cNvPr id="14" name="Picture 106">
            <a:extLst>
              <a:ext uri="{FF2B5EF4-FFF2-40B4-BE49-F238E27FC236}">
                <a16:creationId xmlns:a16="http://schemas.microsoft.com/office/drawing/2014/main" id="{5A3376AA-B327-FDBB-EDE4-2968375DCB94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19301" y="4009186"/>
            <a:ext cx="34926" cy="1383231"/>
          </a:xfrm>
          <a:prstGeom prst="rect">
            <a:avLst/>
          </a:prstGeom>
          <a:noFill/>
        </p:spPr>
      </p:pic>
      <p:sp>
        <p:nvSpPr>
          <p:cNvPr id="15" name="Rectangle 158">
            <a:extLst>
              <a:ext uri="{FF2B5EF4-FFF2-40B4-BE49-F238E27FC236}">
                <a16:creationId xmlns:a16="http://schemas.microsoft.com/office/drawing/2014/main" id="{9AB9C06E-42C1-88A4-1C5F-A8653B8D0040}"/>
              </a:ext>
            </a:extLst>
          </p:cNvPr>
          <p:cNvSpPr/>
          <p:nvPr/>
        </p:nvSpPr>
        <p:spPr>
          <a:xfrm rot="-5400000">
            <a:off x="2659053" y="4440541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</a:t>
            </a:r>
            <a:r>
              <a:rPr lang="ru-RU" sz="1188" b="1" dirty="0">
                <a:latin typeface="PTSans-Bold"/>
              </a:rPr>
              <a:t>0 81</a:t>
            </a:r>
            <a:endParaRPr lang="ru-RU" sz="1188" b="1" i="0" spc="0" baseline="0" dirty="0">
              <a:latin typeface="PTSans-Bold"/>
            </a:endParaRPr>
          </a:p>
        </p:txBody>
      </p:sp>
      <p:pic>
        <p:nvPicPr>
          <p:cNvPr id="43" name="Picture 106">
            <a:extLst>
              <a:ext uri="{FF2B5EF4-FFF2-40B4-BE49-F238E27FC236}">
                <a16:creationId xmlns:a16="http://schemas.microsoft.com/office/drawing/2014/main" id="{799366E0-1A6C-AA5D-A2A5-6CAB6A04ADE1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16713" y="4023844"/>
            <a:ext cx="34926" cy="1383231"/>
          </a:xfrm>
          <a:prstGeom prst="rect">
            <a:avLst/>
          </a:prstGeom>
          <a:noFill/>
        </p:spPr>
      </p:pic>
      <p:sp>
        <p:nvSpPr>
          <p:cNvPr id="44" name="Rectangle 158">
            <a:extLst>
              <a:ext uri="{FF2B5EF4-FFF2-40B4-BE49-F238E27FC236}">
                <a16:creationId xmlns:a16="http://schemas.microsoft.com/office/drawing/2014/main" id="{BA153EC6-EFCB-3857-7683-055CB2A64687}"/>
              </a:ext>
            </a:extLst>
          </p:cNvPr>
          <p:cNvSpPr/>
          <p:nvPr/>
        </p:nvSpPr>
        <p:spPr>
          <a:xfrm rot="-5400000">
            <a:off x="3356465" y="4365431"/>
            <a:ext cx="1383231" cy="63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</a:t>
            </a:r>
            <a:r>
              <a:rPr lang="ru-RU" sz="1188" b="1" dirty="0">
                <a:latin typeface="PTSans-Bold"/>
              </a:rPr>
              <a:t>0 81</a:t>
            </a:r>
          </a:p>
          <a:p>
            <a:pPr marL="0">
              <a:lnSpc>
                <a:spcPts val="1447"/>
              </a:lnSpc>
            </a:pPr>
            <a:endParaRPr lang="ru-RU" sz="1188" b="1" i="0" spc="0" baseline="0" dirty="0">
              <a:latin typeface="PTSans-Bold"/>
            </a:endParaRPr>
          </a:p>
        </p:txBody>
      </p:sp>
      <p:pic>
        <p:nvPicPr>
          <p:cNvPr id="45" name="Picture 106">
            <a:extLst>
              <a:ext uri="{FF2B5EF4-FFF2-40B4-BE49-F238E27FC236}">
                <a16:creationId xmlns:a16="http://schemas.microsoft.com/office/drawing/2014/main" id="{17B5D148-D624-37D7-4033-F9F6682BC7D3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83770" y="4022227"/>
            <a:ext cx="34926" cy="1383231"/>
          </a:xfrm>
          <a:prstGeom prst="rect">
            <a:avLst/>
          </a:prstGeom>
          <a:noFill/>
        </p:spPr>
      </p:pic>
      <p:sp>
        <p:nvSpPr>
          <p:cNvPr id="46" name="Rectangle 158">
            <a:extLst>
              <a:ext uri="{FF2B5EF4-FFF2-40B4-BE49-F238E27FC236}">
                <a16:creationId xmlns:a16="http://schemas.microsoft.com/office/drawing/2014/main" id="{C1B6D40A-58F0-B4D3-2C73-F83C407BF182}"/>
              </a:ext>
            </a:extLst>
          </p:cNvPr>
          <p:cNvSpPr/>
          <p:nvPr/>
        </p:nvSpPr>
        <p:spPr>
          <a:xfrm rot="-5400000">
            <a:off x="3923522" y="4453582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</a:t>
            </a:r>
            <a:r>
              <a:rPr lang="ru-RU" sz="1188" b="1" dirty="0">
                <a:latin typeface="PTSans-Bold"/>
              </a:rPr>
              <a:t>80 81</a:t>
            </a:r>
            <a:endParaRPr lang="ru-RU" sz="1188" b="1" i="0" spc="0" baseline="0" dirty="0">
              <a:latin typeface="PTSans-Bold"/>
            </a:endParaRPr>
          </a:p>
        </p:txBody>
      </p:sp>
      <p:pic>
        <p:nvPicPr>
          <p:cNvPr id="47" name="Picture 106">
            <a:extLst>
              <a:ext uri="{FF2B5EF4-FFF2-40B4-BE49-F238E27FC236}">
                <a16:creationId xmlns:a16="http://schemas.microsoft.com/office/drawing/2014/main" id="{E7A8B887-F146-D9BA-4223-899858D6D301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60686" y="4022227"/>
            <a:ext cx="34926" cy="1383231"/>
          </a:xfrm>
          <a:prstGeom prst="rect">
            <a:avLst/>
          </a:prstGeom>
          <a:noFill/>
        </p:spPr>
      </p:pic>
      <p:sp>
        <p:nvSpPr>
          <p:cNvPr id="48" name="Rectangle 158">
            <a:extLst>
              <a:ext uri="{FF2B5EF4-FFF2-40B4-BE49-F238E27FC236}">
                <a16:creationId xmlns:a16="http://schemas.microsoft.com/office/drawing/2014/main" id="{C96F1E9B-8F9F-3B2C-55BF-32D9ECF267D2}"/>
              </a:ext>
            </a:extLst>
          </p:cNvPr>
          <p:cNvSpPr/>
          <p:nvPr/>
        </p:nvSpPr>
        <p:spPr>
          <a:xfrm rot="-5400000">
            <a:off x="4500438" y="4453582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80 81</a:t>
            </a:r>
          </a:p>
        </p:txBody>
      </p:sp>
      <p:pic>
        <p:nvPicPr>
          <p:cNvPr id="49" name="Picture 106">
            <a:extLst>
              <a:ext uri="{FF2B5EF4-FFF2-40B4-BE49-F238E27FC236}">
                <a16:creationId xmlns:a16="http://schemas.microsoft.com/office/drawing/2014/main" id="{AF916D89-6B55-F8B4-8461-C323B31C78E6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68849" y="4015586"/>
            <a:ext cx="34926" cy="1383231"/>
          </a:xfrm>
          <a:prstGeom prst="rect">
            <a:avLst/>
          </a:prstGeom>
          <a:noFill/>
        </p:spPr>
      </p:pic>
      <p:sp>
        <p:nvSpPr>
          <p:cNvPr id="50" name="Rectangle 158">
            <a:extLst>
              <a:ext uri="{FF2B5EF4-FFF2-40B4-BE49-F238E27FC236}">
                <a16:creationId xmlns:a16="http://schemas.microsoft.com/office/drawing/2014/main" id="{6CBAB4A0-AC7A-4371-7491-12CA92A77DCF}"/>
              </a:ext>
            </a:extLst>
          </p:cNvPr>
          <p:cNvSpPr/>
          <p:nvPr/>
        </p:nvSpPr>
        <p:spPr>
          <a:xfrm rot="-5400000">
            <a:off x="5008601" y="4446941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80 81</a:t>
            </a:r>
          </a:p>
        </p:txBody>
      </p:sp>
      <p:pic>
        <p:nvPicPr>
          <p:cNvPr id="51" name="Picture 106">
            <a:extLst>
              <a:ext uri="{FF2B5EF4-FFF2-40B4-BE49-F238E27FC236}">
                <a16:creationId xmlns:a16="http://schemas.microsoft.com/office/drawing/2014/main" id="{A7D5510C-4FA6-A272-85F9-76C48A50B60C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75517" y="4021986"/>
            <a:ext cx="34926" cy="1383231"/>
          </a:xfrm>
          <a:prstGeom prst="rect">
            <a:avLst/>
          </a:prstGeom>
          <a:noFill/>
        </p:spPr>
      </p:pic>
      <p:sp>
        <p:nvSpPr>
          <p:cNvPr id="52" name="Rectangle 158">
            <a:extLst>
              <a:ext uri="{FF2B5EF4-FFF2-40B4-BE49-F238E27FC236}">
                <a16:creationId xmlns:a16="http://schemas.microsoft.com/office/drawing/2014/main" id="{C9216128-6FFF-1D23-B286-7910BC6EA11F}"/>
              </a:ext>
            </a:extLst>
          </p:cNvPr>
          <p:cNvSpPr/>
          <p:nvPr/>
        </p:nvSpPr>
        <p:spPr>
          <a:xfrm rot="-5400000">
            <a:off x="5515269" y="4453341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80 81</a:t>
            </a:r>
          </a:p>
        </p:txBody>
      </p:sp>
      <p:pic>
        <p:nvPicPr>
          <p:cNvPr id="53" name="Picture 106">
            <a:extLst>
              <a:ext uri="{FF2B5EF4-FFF2-40B4-BE49-F238E27FC236}">
                <a16:creationId xmlns:a16="http://schemas.microsoft.com/office/drawing/2014/main" id="{23243BE0-12A0-C7EE-7B0C-4B5DF6C4C347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64376" y="4015586"/>
            <a:ext cx="34926" cy="1383231"/>
          </a:xfrm>
          <a:prstGeom prst="rect">
            <a:avLst/>
          </a:prstGeom>
          <a:noFill/>
        </p:spPr>
      </p:pic>
      <p:sp>
        <p:nvSpPr>
          <p:cNvPr id="54" name="Rectangle 158">
            <a:extLst>
              <a:ext uri="{FF2B5EF4-FFF2-40B4-BE49-F238E27FC236}">
                <a16:creationId xmlns:a16="http://schemas.microsoft.com/office/drawing/2014/main" id="{FF632F63-FD4D-1532-0F13-9C7E0AC7A50A}"/>
              </a:ext>
            </a:extLst>
          </p:cNvPr>
          <p:cNvSpPr/>
          <p:nvPr/>
        </p:nvSpPr>
        <p:spPr>
          <a:xfrm rot="-5400000">
            <a:off x="6004128" y="4446941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80 81</a:t>
            </a:r>
          </a:p>
        </p:txBody>
      </p:sp>
      <p:pic>
        <p:nvPicPr>
          <p:cNvPr id="55" name="Picture 106">
            <a:extLst>
              <a:ext uri="{FF2B5EF4-FFF2-40B4-BE49-F238E27FC236}">
                <a16:creationId xmlns:a16="http://schemas.microsoft.com/office/drawing/2014/main" id="{A10744ED-A207-EAE3-25CB-AF06B360D797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22251" y="4015586"/>
            <a:ext cx="34926" cy="1383231"/>
          </a:xfrm>
          <a:prstGeom prst="rect">
            <a:avLst/>
          </a:prstGeom>
          <a:noFill/>
        </p:spPr>
      </p:pic>
      <p:sp>
        <p:nvSpPr>
          <p:cNvPr id="56" name="Rectangle 158">
            <a:extLst>
              <a:ext uri="{FF2B5EF4-FFF2-40B4-BE49-F238E27FC236}">
                <a16:creationId xmlns:a16="http://schemas.microsoft.com/office/drawing/2014/main" id="{11CFF038-2471-347D-52AC-59084082F57E}"/>
              </a:ext>
            </a:extLst>
          </p:cNvPr>
          <p:cNvSpPr/>
          <p:nvPr/>
        </p:nvSpPr>
        <p:spPr>
          <a:xfrm rot="-5400000">
            <a:off x="6462003" y="4446941"/>
            <a:ext cx="1383231" cy="453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lnSpc>
                <a:spcPct val="150000"/>
              </a:lnSpc>
            </a:pPr>
            <a:r>
              <a:rPr lang="ru-RU" sz="1188" b="1" i="0" spc="0" baseline="0" dirty="0">
                <a:latin typeface="PTSans-Bold"/>
              </a:rPr>
              <a:t>Продаю квартиру </a:t>
            </a:r>
          </a:p>
          <a:p>
            <a:pPr marL="0">
              <a:lnSpc>
                <a:spcPts val="1447"/>
              </a:lnSpc>
            </a:pPr>
            <a:r>
              <a:rPr lang="ru-RU" sz="1188" b="1" i="0" spc="0" baseline="0" dirty="0">
                <a:latin typeface="PTSans-Bold"/>
              </a:rPr>
              <a:t>998 (93)801 80 81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4D35F10-DD9A-0402-9041-A41A60AE0810}"/>
              </a:ext>
            </a:extLst>
          </p:cNvPr>
          <p:cNvSpPr txBox="1"/>
          <p:nvPr/>
        </p:nvSpPr>
        <p:spPr>
          <a:xfrm>
            <a:off x="452827" y="2199344"/>
            <a:ext cx="2401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ptos Narrow" panose="020B0004020202020204" pitchFamily="34" charset="0"/>
              </a:rPr>
              <a:t>+998 93 801 80 81 </a:t>
            </a:r>
          </a:p>
        </p:txBody>
      </p:sp>
      <p:pic>
        <p:nvPicPr>
          <p:cNvPr id="61" name="Picture 107">
            <a:extLst>
              <a:ext uri="{FF2B5EF4-FFF2-40B4-BE49-F238E27FC236}">
                <a16:creationId xmlns:a16="http://schemas.microsoft.com/office/drawing/2014/main" id="{79D8C98B-FE8B-9200-2871-537823A9CF3B}"/>
              </a:ext>
            </a:extLst>
          </p:cNvPr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74028" y="1800602"/>
            <a:ext cx="333416" cy="295311"/>
          </a:xfrm>
          <a:prstGeom prst="rect">
            <a:avLst/>
          </a:prstGeom>
          <a:noFill/>
        </p:spPr>
      </p:pic>
      <p:pic>
        <p:nvPicPr>
          <p:cNvPr id="62" name="Picture 108">
            <a:extLst>
              <a:ext uri="{FF2B5EF4-FFF2-40B4-BE49-F238E27FC236}">
                <a16:creationId xmlns:a16="http://schemas.microsoft.com/office/drawing/2014/main" id="{1F7C37DC-ABC3-8D95-1B8D-3EF56A853897}"/>
              </a:ext>
            </a:extLst>
          </p:cNvPr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64501" y="711376"/>
            <a:ext cx="333416" cy="342942"/>
          </a:xfrm>
          <a:prstGeom prst="rect">
            <a:avLst/>
          </a:prstGeom>
          <a:noFill/>
        </p:spPr>
      </p:pic>
      <p:sp>
        <p:nvSpPr>
          <p:cNvPr id="63" name="Freeform 109">
            <a:extLst>
              <a:ext uri="{FF2B5EF4-FFF2-40B4-BE49-F238E27FC236}">
                <a16:creationId xmlns:a16="http://schemas.microsoft.com/office/drawing/2014/main" id="{750D5727-70DC-94AD-DB1E-4DB8F16CEE7D}"/>
              </a:ext>
            </a:extLst>
          </p:cNvPr>
          <p:cNvSpPr/>
          <p:nvPr/>
        </p:nvSpPr>
        <p:spPr>
          <a:xfrm rot="10800000">
            <a:off x="5259924" y="3086068"/>
            <a:ext cx="1272109" cy="644045"/>
          </a:xfrm>
          <a:custGeom>
            <a:avLst/>
            <a:gdLst/>
            <a:ahLst/>
            <a:cxnLst/>
            <a:rect l="0" t="0" r="0" b="0"/>
            <a:pathLst>
              <a:path w="2680842" h="2046349">
                <a:moveTo>
                  <a:pt x="2126361" y="360298"/>
                </a:moveTo>
                <a:cubicBezTo>
                  <a:pt x="1931162" y="333501"/>
                  <a:pt x="1746250" y="324484"/>
                  <a:pt x="1560576" y="327025"/>
                </a:cubicBezTo>
                <a:cubicBezTo>
                  <a:pt x="1241551" y="331470"/>
                  <a:pt x="930910" y="382778"/>
                  <a:pt x="630047" y="490728"/>
                </a:cubicBezTo>
                <a:cubicBezTo>
                  <a:pt x="499491" y="537591"/>
                  <a:pt x="378206" y="600075"/>
                  <a:pt x="270764" y="689102"/>
                </a:cubicBezTo>
                <a:cubicBezTo>
                  <a:pt x="139827" y="797559"/>
                  <a:pt x="56642" y="935228"/>
                  <a:pt x="15621" y="1099184"/>
                </a:cubicBezTo>
                <a:cubicBezTo>
                  <a:pt x="0" y="1161795"/>
                  <a:pt x="7111" y="1224153"/>
                  <a:pt x="25273" y="1285493"/>
                </a:cubicBezTo>
                <a:cubicBezTo>
                  <a:pt x="47244" y="1359661"/>
                  <a:pt x="85470" y="1425320"/>
                  <a:pt x="133477" y="1485264"/>
                </a:cubicBezTo>
                <a:cubicBezTo>
                  <a:pt x="232537" y="1608835"/>
                  <a:pt x="357124" y="1701291"/>
                  <a:pt x="494537" y="1776729"/>
                </a:cubicBezTo>
                <a:cubicBezTo>
                  <a:pt x="723137" y="1902078"/>
                  <a:pt x="968882" y="1980310"/>
                  <a:pt x="1222629" y="2035174"/>
                </a:cubicBezTo>
                <a:cubicBezTo>
                  <a:pt x="1274318" y="2046349"/>
                  <a:pt x="1287018" y="2036063"/>
                  <a:pt x="1292860" y="1982342"/>
                </a:cubicBezTo>
                <a:cubicBezTo>
                  <a:pt x="1293621" y="1975865"/>
                  <a:pt x="1294765" y="1969261"/>
                  <a:pt x="1294637" y="1962784"/>
                </a:cubicBezTo>
                <a:cubicBezTo>
                  <a:pt x="1292224" y="1871471"/>
                  <a:pt x="1291462" y="1873249"/>
                  <a:pt x="1204468" y="1839848"/>
                </a:cubicBezTo>
                <a:cubicBezTo>
                  <a:pt x="1060704" y="1784603"/>
                  <a:pt x="916432" y="1730501"/>
                  <a:pt x="775335" y="1669033"/>
                </a:cubicBezTo>
                <a:cubicBezTo>
                  <a:pt x="641476" y="1610740"/>
                  <a:pt x="516128" y="1535683"/>
                  <a:pt x="400430" y="1446021"/>
                </a:cubicBezTo>
                <a:cubicBezTo>
                  <a:pt x="324103" y="1386839"/>
                  <a:pt x="255778" y="1319529"/>
                  <a:pt x="203199" y="1237741"/>
                </a:cubicBezTo>
                <a:cubicBezTo>
                  <a:pt x="160146" y="1170939"/>
                  <a:pt x="134492" y="1098803"/>
                  <a:pt x="135635" y="1017904"/>
                </a:cubicBezTo>
                <a:cubicBezTo>
                  <a:pt x="136270" y="973962"/>
                  <a:pt x="150875" y="937767"/>
                  <a:pt x="181736" y="906906"/>
                </a:cubicBezTo>
                <a:cubicBezTo>
                  <a:pt x="239648" y="848613"/>
                  <a:pt x="307721" y="804925"/>
                  <a:pt x="380110" y="767587"/>
                </a:cubicBezTo>
                <a:cubicBezTo>
                  <a:pt x="533272" y="688466"/>
                  <a:pt x="697357" y="642746"/>
                  <a:pt x="866140" y="612648"/>
                </a:cubicBezTo>
                <a:cubicBezTo>
                  <a:pt x="1111504" y="568959"/>
                  <a:pt x="1359408" y="560070"/>
                  <a:pt x="1608073" y="556386"/>
                </a:cubicBezTo>
                <a:cubicBezTo>
                  <a:pt x="1794255" y="553720"/>
                  <a:pt x="1977898" y="577850"/>
                  <a:pt x="2162555" y="593851"/>
                </a:cubicBezTo>
                <a:cubicBezTo>
                  <a:pt x="2170429" y="594486"/>
                  <a:pt x="2178049" y="597915"/>
                  <a:pt x="2193543" y="602106"/>
                </a:cubicBezTo>
                <a:cubicBezTo>
                  <a:pt x="2176145" y="611250"/>
                  <a:pt x="2165349" y="617220"/>
                  <a:pt x="2154173" y="622681"/>
                </a:cubicBezTo>
                <a:cubicBezTo>
                  <a:pt x="2090038" y="653542"/>
                  <a:pt x="2026030" y="685038"/>
                  <a:pt x="1961260" y="714628"/>
                </a:cubicBezTo>
                <a:cubicBezTo>
                  <a:pt x="1937003" y="725678"/>
                  <a:pt x="1924176" y="744728"/>
                  <a:pt x="1923160" y="768095"/>
                </a:cubicBezTo>
                <a:cubicBezTo>
                  <a:pt x="1921509" y="805434"/>
                  <a:pt x="1918588" y="844423"/>
                  <a:pt x="1945385" y="880871"/>
                </a:cubicBezTo>
                <a:cubicBezTo>
                  <a:pt x="1963419" y="876299"/>
                  <a:pt x="1983104" y="873505"/>
                  <a:pt x="2001138" y="866266"/>
                </a:cubicBezTo>
                <a:cubicBezTo>
                  <a:pt x="2196083" y="788923"/>
                  <a:pt x="2400426" y="744600"/>
                  <a:pt x="2604261" y="700277"/>
                </a:cubicBezTo>
                <a:cubicBezTo>
                  <a:pt x="2660395" y="688085"/>
                  <a:pt x="2680842" y="661542"/>
                  <a:pt x="2670429" y="602360"/>
                </a:cubicBezTo>
                <a:cubicBezTo>
                  <a:pt x="2663824" y="565276"/>
                  <a:pt x="2660649" y="527557"/>
                  <a:pt x="2652649" y="490854"/>
                </a:cubicBezTo>
                <a:cubicBezTo>
                  <a:pt x="2644902" y="455929"/>
                  <a:pt x="2621407" y="433196"/>
                  <a:pt x="2586355" y="423925"/>
                </a:cubicBezTo>
                <a:cubicBezTo>
                  <a:pt x="2565527" y="418337"/>
                  <a:pt x="2544699" y="412876"/>
                  <a:pt x="2523490" y="408813"/>
                </a:cubicBezTo>
                <a:cubicBezTo>
                  <a:pt x="2417445" y="388620"/>
                  <a:pt x="2328291" y="336423"/>
                  <a:pt x="2250567" y="263906"/>
                </a:cubicBezTo>
                <a:cubicBezTo>
                  <a:pt x="2173859" y="192404"/>
                  <a:pt x="2106040" y="113410"/>
                  <a:pt x="2052574" y="22732"/>
                </a:cubicBezTo>
                <a:cubicBezTo>
                  <a:pt x="2048637" y="16001"/>
                  <a:pt x="2042795" y="10286"/>
                  <a:pt x="2034667" y="0"/>
                </a:cubicBezTo>
                <a:cubicBezTo>
                  <a:pt x="1990217" y="86360"/>
                  <a:pt x="1998852" y="166116"/>
                  <a:pt x="2044192" y="242951"/>
                </a:cubicBezTo>
                <a:cubicBezTo>
                  <a:pt x="2066417" y="280542"/>
                  <a:pt x="2094483" y="315086"/>
                  <a:pt x="2126361" y="360298"/>
                </a:cubicBezTo>
                <a:close/>
                <a:moveTo>
                  <a:pt x="1685798" y="2039111"/>
                </a:moveTo>
              </a:path>
            </a:pathLst>
          </a:custGeom>
          <a:solidFill>
            <a:srgbClr val="000000">
              <a:alpha val="100000"/>
            </a:srgbClr>
          </a:solidFill>
          <a:ln w="323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4" name="Picture 116">
            <a:extLst>
              <a:ext uri="{FF2B5EF4-FFF2-40B4-BE49-F238E27FC236}">
                <a16:creationId xmlns:a16="http://schemas.microsoft.com/office/drawing/2014/main" id="{B815BD0D-EB4B-64D3-6DB1-3230D3B4ECE5}"/>
              </a:ext>
            </a:extLst>
          </p:cNvPr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54975" y="2220621"/>
            <a:ext cx="352469" cy="323890"/>
          </a:xfrm>
          <a:prstGeom prst="rect">
            <a:avLst/>
          </a:prstGeom>
          <a:noFill/>
        </p:spPr>
      </p:pic>
      <p:pic>
        <p:nvPicPr>
          <p:cNvPr id="65" name="Picture 118">
            <a:extLst>
              <a:ext uri="{FF2B5EF4-FFF2-40B4-BE49-F238E27FC236}">
                <a16:creationId xmlns:a16="http://schemas.microsoft.com/office/drawing/2014/main" id="{CF2B5B8D-C986-B914-C702-916CE6D4611D}"/>
              </a:ext>
            </a:extLst>
          </p:cNvPr>
          <p:cNvPicPr>
            <a:picLocks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89188" y="187035"/>
            <a:ext cx="754462" cy="829913"/>
          </a:xfrm>
          <a:prstGeom prst="rect">
            <a:avLst/>
          </a:prstGeom>
          <a:noFill/>
        </p:spPr>
      </p:pic>
      <p:sp>
        <p:nvSpPr>
          <p:cNvPr id="66" name="Freeform 119">
            <a:extLst>
              <a:ext uri="{FF2B5EF4-FFF2-40B4-BE49-F238E27FC236}">
                <a16:creationId xmlns:a16="http://schemas.microsoft.com/office/drawing/2014/main" id="{63EA65B4-514A-6E5A-CDF1-6CC8D7EA8E47}"/>
              </a:ext>
            </a:extLst>
          </p:cNvPr>
          <p:cNvSpPr/>
          <p:nvPr/>
        </p:nvSpPr>
        <p:spPr>
          <a:xfrm flipV="1">
            <a:off x="6447243" y="23373"/>
            <a:ext cx="1038350" cy="518599"/>
          </a:xfrm>
          <a:custGeom>
            <a:avLst/>
            <a:gdLst/>
            <a:ahLst/>
            <a:cxnLst/>
            <a:rect l="0" t="0" r="0" b="0"/>
            <a:pathLst>
              <a:path w="5891517" h="2946870">
                <a:moveTo>
                  <a:pt x="2934335" y="2946870"/>
                </a:moveTo>
                <a:lnTo>
                  <a:pt x="0" y="348704"/>
                </a:lnTo>
                <a:lnTo>
                  <a:pt x="309092" y="0"/>
                </a:lnTo>
                <a:lnTo>
                  <a:pt x="2946374" y="2335276"/>
                </a:lnTo>
                <a:lnTo>
                  <a:pt x="5583021" y="0"/>
                </a:lnTo>
                <a:lnTo>
                  <a:pt x="5891517" y="348704"/>
                </a:lnTo>
                <a:lnTo>
                  <a:pt x="2957817" y="2946870"/>
                </a:lnTo>
                <a:lnTo>
                  <a:pt x="2946413" y="2933666"/>
                </a:lnTo>
                <a:lnTo>
                  <a:pt x="2934409" y="2946870"/>
                </a:lnTo>
                <a:lnTo>
                  <a:pt x="2934335" y="2946870"/>
                </a:lnTo>
                <a:close/>
                <a:moveTo>
                  <a:pt x="2971799" y="6456387"/>
                </a:moveTo>
              </a:path>
            </a:pathLst>
          </a:custGeom>
          <a:solidFill>
            <a:srgbClr val="000000">
              <a:alpha val="100000"/>
            </a:srgbClr>
          </a:solidFill>
          <a:ln w="2234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" name="Freeform 120">
            <a:extLst>
              <a:ext uri="{FF2B5EF4-FFF2-40B4-BE49-F238E27FC236}">
                <a16:creationId xmlns:a16="http://schemas.microsoft.com/office/drawing/2014/main" id="{D1DAF2DC-2CDF-A2E6-6546-1C3E97034BC5}"/>
              </a:ext>
            </a:extLst>
          </p:cNvPr>
          <p:cNvSpPr/>
          <p:nvPr/>
        </p:nvSpPr>
        <p:spPr>
          <a:xfrm flipV="1">
            <a:off x="6601887" y="89193"/>
            <a:ext cx="131100" cy="194763"/>
          </a:xfrm>
          <a:custGeom>
            <a:avLst/>
            <a:gdLst/>
            <a:ahLst/>
            <a:cxnLst/>
            <a:rect l="0" t="0" r="0" b="0"/>
            <a:pathLst>
              <a:path w="743856" h="1106716">
                <a:moveTo>
                  <a:pt x="5" y="1106716"/>
                </a:moveTo>
                <a:lnTo>
                  <a:pt x="743856" y="1106716"/>
                </a:lnTo>
                <a:lnTo>
                  <a:pt x="737375" y="666141"/>
                </a:lnTo>
                <a:lnTo>
                  <a:pt x="0" y="0"/>
                </a:lnTo>
                <a:lnTo>
                  <a:pt x="0" y="1106716"/>
                </a:lnTo>
                <a:lnTo>
                  <a:pt x="5" y="1106716"/>
                </a:lnTo>
                <a:close/>
                <a:moveTo>
                  <a:pt x="2468377" y="4990249"/>
                </a:moveTo>
              </a:path>
            </a:pathLst>
          </a:custGeom>
          <a:solidFill>
            <a:srgbClr val="000000">
              <a:alpha val="100000"/>
            </a:srgbClr>
          </a:solidFill>
          <a:ln w="2234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" name="Freeform 143">
            <a:extLst>
              <a:ext uri="{FF2B5EF4-FFF2-40B4-BE49-F238E27FC236}">
                <a16:creationId xmlns:a16="http://schemas.microsoft.com/office/drawing/2014/main" id="{7F0E470E-F907-4996-F9D0-328302E20401}"/>
              </a:ext>
            </a:extLst>
          </p:cNvPr>
          <p:cNvSpPr/>
          <p:nvPr/>
        </p:nvSpPr>
        <p:spPr>
          <a:xfrm>
            <a:off x="6456025" y="23729"/>
            <a:ext cx="1037927" cy="982139"/>
          </a:xfrm>
          <a:custGeom>
            <a:avLst/>
            <a:gdLst/>
            <a:ahLst/>
            <a:cxnLst/>
            <a:rect l="0" t="0" r="0" b="0"/>
            <a:pathLst>
              <a:path w="1037927" h="982139">
                <a:moveTo>
                  <a:pt x="0" y="982139"/>
                </a:moveTo>
                <a:lnTo>
                  <a:pt x="1037927" y="982139"/>
                </a:lnTo>
                <a:lnTo>
                  <a:pt x="1037927" y="0"/>
                </a:lnTo>
                <a:lnTo>
                  <a:pt x="0" y="0"/>
                </a:lnTo>
                <a:lnTo>
                  <a:pt x="0" y="982139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69" name="Rectangle 147">
            <a:extLst>
              <a:ext uri="{FF2B5EF4-FFF2-40B4-BE49-F238E27FC236}">
                <a16:creationId xmlns:a16="http://schemas.microsoft.com/office/drawing/2014/main" id="{21A773DE-434E-6A45-A1EC-CC46CD667D85}"/>
              </a:ext>
            </a:extLst>
          </p:cNvPr>
          <p:cNvSpPr/>
          <p:nvPr/>
        </p:nvSpPr>
        <p:spPr>
          <a:xfrm>
            <a:off x="5161638" y="2809069"/>
            <a:ext cx="2366032" cy="5539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ru-RU" b="1" i="0" spc="0" baseline="0" dirty="0">
                <a:latin typeface="Aptos Narrow" panose="020B0004020202020204" pitchFamily="34" charset="0"/>
              </a:rPr>
              <a:t>Вся информация и фото</a:t>
            </a:r>
          </a:p>
          <a:p>
            <a:pPr marL="0"/>
            <a:r>
              <a:rPr lang="ru-RU" b="1" i="0" spc="0" baseline="0" dirty="0">
                <a:latin typeface="Aptos Narrow" panose="020B0004020202020204" pitchFamily="34" charset="0"/>
              </a:rPr>
              <a:t>в </a:t>
            </a:r>
            <a:r>
              <a:rPr lang="ru-RU" b="1" i="0" spc="0" baseline="0" dirty="0" err="1">
                <a:latin typeface="Aptos Narrow" panose="020B0004020202020204" pitchFamily="34" charset="0"/>
              </a:rPr>
              <a:t>тг</a:t>
            </a:r>
            <a:endParaRPr lang="ru-RU" b="1" i="0" spc="0" baseline="0" dirty="0">
              <a:latin typeface="Aptos Narrow" panose="020B00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BBB97F2-74FF-94E9-6F9B-B660FF45F3D8}"/>
              </a:ext>
            </a:extLst>
          </p:cNvPr>
          <p:cNvSpPr txBox="1"/>
          <p:nvPr/>
        </p:nvSpPr>
        <p:spPr>
          <a:xfrm>
            <a:off x="4236471" y="2184563"/>
            <a:ext cx="2401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ptos Narrow" panose="020B0004020202020204" pitchFamily="34" charset="0"/>
              </a:rPr>
              <a:t>+998 93 801 80 81</a:t>
            </a:r>
          </a:p>
        </p:txBody>
      </p: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A045C7FC-6E2F-AA67-DA7D-89E07D2740C3}"/>
              </a:ext>
            </a:extLst>
          </p:cNvPr>
          <p:cNvCxnSpPr/>
          <p:nvPr/>
        </p:nvCxnSpPr>
        <p:spPr>
          <a:xfrm>
            <a:off x="-35399" y="4021986"/>
            <a:ext cx="758571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C14C66D-5EF9-B266-FD5A-749DE3874EB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011" y="2699011"/>
            <a:ext cx="1307603" cy="128320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2F2C5031-B387-AF07-5F60-A19C88E25CB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840897" y="2696739"/>
            <a:ext cx="1307603" cy="128320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6734365-F127-181B-46DD-AE4EE24228DB}"/>
              </a:ext>
            </a:extLst>
          </p:cNvPr>
          <p:cNvSpPr txBox="1"/>
          <p:nvPr/>
        </p:nvSpPr>
        <p:spPr>
          <a:xfrm>
            <a:off x="219200" y="41629"/>
            <a:ext cx="2797367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effectLst/>
                <a:latin typeface="Times New Roman" panose="02020603050405020304" pitchFamily="18" charset="0"/>
                <a:ea typeface="DejaVu Sans"/>
              </a:rPr>
              <a:t>Помогу </a:t>
            </a:r>
            <a:r>
              <a:rPr lang="ru-RU" sz="2400" b="1" dirty="0">
                <a:latin typeface="Times New Roman" panose="02020603050405020304" pitchFamily="18" charset="0"/>
                <a:ea typeface="DejaVu Sans"/>
              </a:rPr>
              <a:t>П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DejaVu Sans"/>
              </a:rPr>
              <a:t>родать/Купить           Сдать любой тип                    недвижимости 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ea typeface="DejaVu Sans"/>
              </a:rPr>
              <a:t>   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DejaVu Sans"/>
              </a:rPr>
              <a:t>в Ташкенте</a:t>
            </a:r>
            <a:endParaRPr lang="ru-RU" sz="24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18A518-9AD9-2735-AED2-B813A155EC6A}"/>
              </a:ext>
            </a:extLst>
          </p:cNvPr>
          <p:cNvSpPr txBox="1"/>
          <p:nvPr/>
        </p:nvSpPr>
        <p:spPr>
          <a:xfrm>
            <a:off x="3962079" y="0"/>
            <a:ext cx="2889943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effectLst/>
                <a:latin typeface="Times New Roman" panose="02020603050405020304" pitchFamily="18" charset="0"/>
                <a:ea typeface="DejaVu Sans"/>
              </a:rPr>
              <a:t>Помогу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DejaVu Sans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DejaVu Sans"/>
              </a:rPr>
              <a:t>П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DejaVu Sans"/>
              </a:rPr>
              <a:t>родать/</a:t>
            </a:r>
            <a:r>
              <a:rPr lang="ru-RU" sz="2400" b="1">
                <a:effectLst/>
                <a:latin typeface="Times New Roman" panose="02020603050405020304" pitchFamily="18" charset="0"/>
                <a:ea typeface="DejaVu Sans"/>
              </a:rPr>
              <a:t>Купить           Сдать любой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DejaVu Sans"/>
              </a:rPr>
              <a:t>тип                    недвижимости 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ea typeface="DejaVu Sans"/>
              </a:rPr>
              <a:t>   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DejaVu Sans"/>
              </a:rPr>
              <a:t>в Ташкенте</a:t>
            </a:r>
            <a:endParaRPr lang="ru-RU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145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Aptos Narrow</vt:lpstr>
      <vt:lpstr>Times New Roman</vt:lpstr>
      <vt:lpstr>PTSans-Bold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12</cp:revision>
  <cp:lastPrinted>2025-08-15T12:04:43Z</cp:lastPrinted>
  <dcterms:modified xsi:type="dcterms:W3CDTF">2025-08-15T12:26:31Z</dcterms:modified>
</cp:coreProperties>
</file>